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858000" cy="9945688"/>
  <p:defaultTextStyle>
    <a:defPPr>
      <a:defRPr lang="ar-T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279525" indent="-3651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919288" indent="-547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559050" indent="-7302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99"/>
    <a:srgbClr val="000099"/>
    <a:srgbClr val="666699"/>
    <a:srgbClr val="800080"/>
    <a:srgbClr val="0099CC"/>
    <a:srgbClr val="339933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481" autoAdjust="0"/>
    <p:restoredTop sz="94660"/>
  </p:normalViewPr>
  <p:slideViewPr>
    <p:cSldViewPr>
      <p:cViewPr varScale="1">
        <p:scale>
          <a:sx n="60" d="100"/>
          <a:sy n="60" d="100"/>
        </p:scale>
        <p:origin x="3558" y="120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2"/>
            <a:ext cx="2972055" cy="496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594" tIns="44297" rIns="88594" bIns="44297" numCol="1" anchor="t" anchorCtr="0" compatLnSpc="1">
            <a:prstTxWarp prst="textNoShape">
              <a:avLst/>
            </a:prstTxWarp>
          </a:bodyPr>
          <a:lstStyle>
            <a:lvl1pPr defTabSz="886241" rtl="1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861" y="2"/>
            <a:ext cx="2972053" cy="496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594" tIns="44297" rIns="88594" bIns="44297" numCol="1" anchor="t" anchorCtr="0" compatLnSpc="1">
            <a:prstTxWarp prst="textNoShape">
              <a:avLst/>
            </a:prstTxWarp>
          </a:bodyPr>
          <a:lstStyle>
            <a:lvl1pPr algn="r" defTabSz="886241" rtl="1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0413" y="746125"/>
            <a:ext cx="2797175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692" y="4724175"/>
            <a:ext cx="5486617" cy="447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594" tIns="44297" rIns="88594" bIns="44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7260"/>
            <a:ext cx="2972055" cy="497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594" tIns="44297" rIns="88594" bIns="44297" numCol="1" anchor="b" anchorCtr="0" compatLnSpc="1">
            <a:prstTxWarp prst="textNoShape">
              <a:avLst/>
            </a:prstTxWarp>
          </a:bodyPr>
          <a:lstStyle>
            <a:lvl1pPr defTabSz="886241" rtl="1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861" y="9447260"/>
            <a:ext cx="2972053" cy="497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594" tIns="44297" rIns="88594" bIns="44297" numCol="1" anchor="b" anchorCtr="0" compatLnSpc="1">
            <a:prstTxWarp prst="textNoShape">
              <a:avLst/>
            </a:prstTxWarp>
          </a:bodyPr>
          <a:lstStyle>
            <a:lvl1pPr algn="r" defTabSz="886241" rtl="1">
              <a:defRPr sz="1300"/>
            </a:lvl1pPr>
          </a:lstStyle>
          <a:p>
            <a:pPr>
              <a:defRPr/>
            </a:pPr>
            <a:fld id="{6C17D7A1-5188-4663-BDC6-FCC05745123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39763" algn="r" rtl="1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79525" algn="r" rtl="1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919288" algn="r" rtl="1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559050" algn="r" rtl="1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3199822" algn="l" defTabSz="127993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787" algn="l" defTabSz="127993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9752" algn="l" defTabSz="127993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9717" algn="l" defTabSz="127993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6086"/>
            <a:fld id="{EAA2FCBD-D7D3-4BCD-B9CB-06BF65B6C418}" type="slidenum">
              <a:rPr lang="fr-FR" smtClean="0"/>
              <a:pPr defTabSz="886086"/>
              <a:t>1</a:t>
            </a:fld>
            <a:endParaRPr lang="fr-FR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0090" y="3976053"/>
            <a:ext cx="8161020" cy="2744787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/>
            </a:lvl1pPr>
            <a:lvl2pPr marL="639965" indent="0" algn="ctr">
              <a:buNone/>
              <a:defRPr/>
            </a:lvl2pPr>
            <a:lvl3pPr marL="1279930" indent="0" algn="ctr">
              <a:buNone/>
              <a:defRPr/>
            </a:lvl3pPr>
            <a:lvl4pPr marL="1919894" indent="0" algn="ctr">
              <a:buNone/>
              <a:defRPr/>
            </a:lvl4pPr>
            <a:lvl5pPr marL="2559858" indent="0" algn="ctr">
              <a:buNone/>
              <a:defRPr/>
            </a:lvl5pPr>
            <a:lvl6pPr marL="3199822" indent="0" algn="ctr">
              <a:buNone/>
              <a:defRPr/>
            </a:lvl6pPr>
            <a:lvl7pPr marL="3839787" indent="0" algn="ctr">
              <a:buNone/>
              <a:defRPr/>
            </a:lvl7pPr>
            <a:lvl8pPr marL="4479752" indent="0" algn="ctr">
              <a:buNone/>
              <a:defRPr/>
            </a:lvl8pPr>
            <a:lvl9pPr marL="5119717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C2377-9BC5-4FC6-AEF2-2A7C6B1B1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6B7A8-B462-4267-88C8-44ACB28DF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60870" y="513400"/>
            <a:ext cx="2160270" cy="1092136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80060" y="513400"/>
            <a:ext cx="6267450" cy="1092136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54B62-AD4B-4F58-90AB-20C86ADEB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73D9A-AC7E-4AC8-9769-BC3ED7EDB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7873" y="8225473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7873" y="5425123"/>
            <a:ext cx="8161020" cy="2800351"/>
          </a:xfrm>
        </p:spPr>
        <p:txBody>
          <a:bodyPr anchor="b"/>
          <a:lstStyle>
            <a:lvl1pPr marL="0" indent="0">
              <a:buNone/>
              <a:defRPr sz="2800"/>
            </a:lvl1pPr>
            <a:lvl2pPr marL="639965" indent="0">
              <a:buNone/>
              <a:defRPr sz="2500"/>
            </a:lvl2pPr>
            <a:lvl3pPr marL="1279930" indent="0">
              <a:buNone/>
              <a:defRPr sz="2100"/>
            </a:lvl3pPr>
            <a:lvl4pPr marL="1919894" indent="0">
              <a:buNone/>
              <a:defRPr sz="2000"/>
            </a:lvl4pPr>
            <a:lvl5pPr marL="2559858" indent="0">
              <a:buNone/>
              <a:defRPr sz="2000"/>
            </a:lvl5pPr>
            <a:lvl6pPr marL="3199822" indent="0">
              <a:buNone/>
              <a:defRPr sz="2000"/>
            </a:lvl6pPr>
            <a:lvl7pPr marL="3839787" indent="0">
              <a:buNone/>
              <a:defRPr sz="2000"/>
            </a:lvl7pPr>
            <a:lvl8pPr marL="4479752" indent="0">
              <a:buNone/>
              <a:defRPr sz="2000"/>
            </a:lvl8pPr>
            <a:lvl9pPr marL="5119717" indent="0">
              <a:buNone/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90290-20DC-441A-9D7C-AE1818467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80060" y="2987040"/>
            <a:ext cx="4213860" cy="8447724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07280" y="2987040"/>
            <a:ext cx="4213860" cy="8447724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37056-C910-4A3C-83A0-7A61AFFA8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0060" y="2864805"/>
            <a:ext cx="4242753" cy="1195705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060" y="4060510"/>
            <a:ext cx="4242753" cy="737425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78390" y="2864805"/>
            <a:ext cx="4242752" cy="1195705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78390" y="4060510"/>
            <a:ext cx="4242752" cy="737425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50B39-0E1A-456B-90C6-C237A3AD5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943C4-E255-4B1C-8639-0A002B05D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579BD-FBBF-4A8E-B64B-468C3F3D0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060" y="508954"/>
            <a:ext cx="3158173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53803" y="508954"/>
            <a:ext cx="5367337" cy="1092581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80060" y="2678113"/>
            <a:ext cx="3158173" cy="8756650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4A180-EB05-43EC-B812-1B232B992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2458" y="8961121"/>
            <a:ext cx="5760720" cy="105791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82458" y="1144588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39965" indent="0">
              <a:buNone/>
              <a:defRPr sz="3900"/>
            </a:lvl2pPr>
            <a:lvl3pPr marL="1279930" indent="0">
              <a:buNone/>
              <a:defRPr sz="3300"/>
            </a:lvl3pPr>
            <a:lvl4pPr marL="1919894" indent="0">
              <a:buNone/>
              <a:defRPr sz="2800"/>
            </a:lvl4pPr>
            <a:lvl5pPr marL="2559858" indent="0">
              <a:buNone/>
              <a:defRPr sz="2800"/>
            </a:lvl5pPr>
            <a:lvl6pPr marL="3199822" indent="0">
              <a:buNone/>
              <a:defRPr sz="2800"/>
            </a:lvl6pPr>
            <a:lvl7pPr marL="3839787" indent="0">
              <a:buNone/>
              <a:defRPr sz="2800"/>
            </a:lvl7pPr>
            <a:lvl8pPr marL="4479752" indent="0">
              <a:buNone/>
              <a:defRPr sz="2800"/>
            </a:lvl8pPr>
            <a:lvl9pPr marL="5119717" indent="0">
              <a:buNone/>
              <a:defRPr sz="28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82458" y="10019031"/>
            <a:ext cx="5760720" cy="1502410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F74BE-CD5D-4B34-8DC0-8319785B7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9425" y="512763"/>
            <a:ext cx="86423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93" tIns="63997" rIns="127993" bIns="639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2987675"/>
            <a:ext cx="8642350" cy="844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93" tIns="63997" rIns="127993" bIns="63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80225" y="11657013"/>
            <a:ext cx="224155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993" tIns="63997" rIns="127993" bIns="63997" numCol="1" anchor="t" anchorCtr="0" compatLnSpc="1">
            <a:prstTxWarp prst="textNoShape">
              <a:avLst/>
            </a:prstTxWarp>
          </a:bodyPr>
          <a:lstStyle>
            <a:lvl1pPr algn="r" rtl="1">
              <a:defRPr sz="20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11657013"/>
            <a:ext cx="304165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993" tIns="63997" rIns="127993" bIns="63997" numCol="1" anchor="t" anchorCtr="0" compatLnSpc="1">
            <a:prstTxWarp prst="textNoShape">
              <a:avLst/>
            </a:prstTxWarp>
          </a:bodyPr>
          <a:lstStyle>
            <a:lvl1pPr algn="ctr" rtl="1">
              <a:defRPr sz="2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9425" y="11657013"/>
            <a:ext cx="224155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993" tIns="63997" rIns="127993" bIns="63997" numCol="1" anchor="t" anchorCtr="0" compatLnSpc="1">
            <a:prstTxWarp prst="textNoShape">
              <a:avLst/>
            </a:prstTxWarp>
          </a:bodyPr>
          <a:lstStyle>
            <a:lvl1pPr algn="l" rtl="1">
              <a:defRPr sz="2000"/>
            </a:lvl1pPr>
          </a:lstStyle>
          <a:p>
            <a:pPr>
              <a:defRPr/>
            </a:pPr>
            <a:fld id="{A07004B7-017C-4F73-A4A4-E57E1F065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  <a:cs typeface="Arial" charset="0"/>
        </a:defRPr>
      </a:lvl5pPr>
      <a:lvl6pPr marL="639965" algn="ctr" rtl="1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  <a:cs typeface="Arial" charset="0"/>
        </a:defRPr>
      </a:lvl6pPr>
      <a:lvl7pPr marL="1279930" algn="ctr" rtl="1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  <a:cs typeface="Arial" charset="0"/>
        </a:defRPr>
      </a:lvl7pPr>
      <a:lvl8pPr marL="1919894" algn="ctr" rtl="1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  <a:cs typeface="Arial" charset="0"/>
        </a:defRPr>
      </a:lvl8pPr>
      <a:lvl9pPr marL="2559858" algn="ctr" rtl="1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79425" indent="-479425" algn="r" rtl="1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398463" algn="r" rtl="1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  <a:cs typeface="+mn-cs"/>
        </a:defRPr>
      </a:lvl2pPr>
      <a:lvl3pPr marL="1598613" indent="-319088" algn="r" rtl="1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cs typeface="+mn-cs"/>
        </a:defRPr>
      </a:lvl3pPr>
      <a:lvl4pPr marL="2238375" indent="-319088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4pPr>
      <a:lvl5pPr marL="2879725" indent="-319088" algn="r" rtl="1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5pPr>
      <a:lvl6pPr marL="3519805" indent="-319982" algn="r" rtl="1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6pPr>
      <a:lvl7pPr marL="4159770" indent="-319982" algn="r" rtl="1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7pPr>
      <a:lvl8pPr marL="4799734" indent="-319982" algn="r" rtl="1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8pPr>
      <a:lvl9pPr marL="5439699" indent="-319982" algn="r" rtl="1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65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30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894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858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822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787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752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717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6"/>
          <p:cNvSpPr>
            <a:spLocks noChangeArrowheads="1"/>
          </p:cNvSpPr>
          <p:nvPr/>
        </p:nvSpPr>
        <p:spPr bwMode="auto">
          <a:xfrm>
            <a:off x="2997324" y="1489363"/>
            <a:ext cx="171302" cy="1226443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2053" name="Rectangle 45"/>
          <p:cNvSpPr>
            <a:spLocks noChangeArrowheads="1"/>
          </p:cNvSpPr>
          <p:nvPr/>
        </p:nvSpPr>
        <p:spPr bwMode="auto">
          <a:xfrm>
            <a:off x="-1588" y="1358900"/>
            <a:ext cx="576263" cy="50482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2054" name="Rectangle 51"/>
          <p:cNvSpPr>
            <a:spLocks noChangeArrowheads="1"/>
          </p:cNvSpPr>
          <p:nvPr/>
        </p:nvSpPr>
        <p:spPr bwMode="auto">
          <a:xfrm>
            <a:off x="-23936" y="3478062"/>
            <a:ext cx="642938" cy="12858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 lIns="127993" tIns="63997" rIns="127993" bIns="63997" anchor="ctr"/>
          <a:lstStyle/>
          <a:p>
            <a:pPr algn="r" rtl="1"/>
            <a:endParaRPr lang="fr-FR" dirty="0"/>
          </a:p>
        </p:txBody>
      </p:sp>
      <p:sp>
        <p:nvSpPr>
          <p:cNvPr id="2055" name="Rectangle à coins arrondis 44"/>
          <p:cNvSpPr>
            <a:spLocks noChangeArrowheads="1"/>
          </p:cNvSpPr>
          <p:nvPr/>
        </p:nvSpPr>
        <p:spPr bwMode="auto">
          <a:xfrm>
            <a:off x="-1588" y="1536741"/>
            <a:ext cx="3168000" cy="3219729"/>
          </a:xfrm>
          <a:prstGeom prst="roundRect">
            <a:avLst>
              <a:gd name="adj" fmla="val 8426"/>
            </a:avLst>
          </a:prstGeom>
          <a:solidFill>
            <a:srgbClr val="666699"/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pPr algn="r" rtl="1"/>
            <a:endParaRPr lang="fr-FR" dirty="0"/>
          </a:p>
        </p:txBody>
      </p:sp>
      <p:sp>
        <p:nvSpPr>
          <p:cNvPr id="2056" name="Rectangle 51"/>
          <p:cNvSpPr>
            <a:spLocks noChangeArrowheads="1"/>
          </p:cNvSpPr>
          <p:nvPr/>
        </p:nvSpPr>
        <p:spPr bwMode="auto">
          <a:xfrm>
            <a:off x="-26000" y="1440816"/>
            <a:ext cx="3086100" cy="323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7993" tIns="63997" rIns="127993" bIns="63997" anchor="ctr"/>
          <a:lstStyle/>
          <a:p>
            <a:pPr algn="r" rtl="1"/>
            <a:endParaRPr lang="fr-FR" dirty="0"/>
          </a:p>
        </p:txBody>
      </p:sp>
      <p:pic>
        <p:nvPicPr>
          <p:cNvPr id="2057" name="Text Box 8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392" y="6164410"/>
            <a:ext cx="4500000" cy="311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264096" y="6238564"/>
            <a:ext cx="4500000" cy="2919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tIns="36000" rIns="36000" bIns="36000">
            <a:spAutoFit/>
          </a:bodyPr>
          <a:lstStyle/>
          <a:p>
            <a:pPr>
              <a:buSzPct val="120000"/>
              <a:tabLst>
                <a:tab pos="0" algn="l"/>
              </a:tabLst>
              <a:defRPr/>
            </a:pPr>
            <a:endParaRPr lang="fr-FR" sz="400" dirty="0">
              <a:latin typeface="Bernard MT Condensed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SzPct val="120000"/>
              <a:tabLst>
                <a:tab pos="0" algn="l"/>
              </a:tabLst>
              <a:defRPr/>
            </a:pPr>
            <a:r>
              <a:rPr lang="fr-FR" sz="1400" dirty="0">
                <a:latin typeface="Bernard MT Condensed" pitchFamily="18" charset="0"/>
                <a:cs typeface="Times New Roman" pitchFamily="18" charset="0"/>
              </a:rPr>
              <a:t>Friday, 20</a:t>
            </a:r>
            <a:r>
              <a:rPr lang="fr-FR" sz="1400" baseline="30000" dirty="0">
                <a:latin typeface="Bernard MT Condensed" pitchFamily="18" charset="0"/>
                <a:cs typeface="Times New Roman" pitchFamily="18" charset="0"/>
              </a:rPr>
              <a:t>th</a:t>
            </a:r>
            <a:r>
              <a:rPr lang="fr-FR" sz="1400" dirty="0"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Bernard MT Condensed" pitchFamily="18" charset="0"/>
                <a:cs typeface="Times New Roman" pitchFamily="18" charset="0"/>
              </a:rPr>
              <a:t>December</a:t>
            </a:r>
            <a:r>
              <a:rPr lang="fr-FR" sz="1400" dirty="0">
                <a:latin typeface="Bernard MT Condensed" pitchFamily="18" charset="0"/>
                <a:cs typeface="Times New Roman" pitchFamily="18" charset="0"/>
              </a:rPr>
              <a:t> 2019</a:t>
            </a:r>
          </a:p>
          <a:p>
            <a:pPr>
              <a:spcBef>
                <a:spcPts val="300"/>
              </a:spcBef>
              <a:buSzPct val="120000"/>
              <a:tabLst>
                <a:tab pos="0" algn="l"/>
              </a:tabLst>
              <a:defRPr/>
            </a:pP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10:00:  </a:t>
            </a:r>
            <a:r>
              <a:rPr lang="en-US" sz="12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Registration.</a:t>
            </a:r>
          </a:p>
          <a:p>
            <a:pPr>
              <a:spcBef>
                <a:spcPts val="300"/>
              </a:spcBef>
              <a:buSzPct val="120000"/>
              <a:tabLst>
                <a:tab pos="0" algn="l"/>
              </a:tabLs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12:30: </a:t>
            </a: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alligraphy" pitchFamily="66" charset="0"/>
                <a:cs typeface="Simplified Arabic Fixed" pitchFamily="49" charset="-78"/>
              </a:rPr>
              <a:t>Lunch</a:t>
            </a:r>
          </a:p>
          <a:p>
            <a:pPr>
              <a:spcBef>
                <a:spcPts val="300"/>
              </a:spcBef>
              <a:buSzPct val="120000"/>
              <a:tabLst>
                <a:tab pos="0" algn="l"/>
              </a:tabLs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14:00:  </a:t>
            </a:r>
            <a:r>
              <a:rPr lang="en-US" sz="12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Opening ceremony</a:t>
            </a:r>
          </a:p>
          <a:p>
            <a:pPr>
              <a:spcBef>
                <a:spcPts val="300"/>
              </a:spcBef>
              <a:buSzPct val="120000"/>
              <a:tabLst>
                <a:tab pos="0" algn="l"/>
              </a:tabLs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14:30:  </a:t>
            </a:r>
            <a:r>
              <a:rPr lang="en-US" sz="12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Introduction to Machine Learning</a:t>
            </a:r>
          </a:p>
          <a:p>
            <a:pPr>
              <a:spcBef>
                <a:spcPts val="300"/>
              </a:spcBef>
              <a:buSzPct val="120000"/>
              <a:tabLst>
                <a:tab pos="0" algn="l"/>
              </a:tabLs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15:00:  </a:t>
            </a:r>
            <a:r>
              <a:rPr lang="en-US" sz="12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Overview on Python</a:t>
            </a:r>
          </a:p>
          <a:p>
            <a:pPr>
              <a:spcBef>
                <a:spcPts val="300"/>
              </a:spcBef>
              <a:buSzPct val="120000"/>
              <a:tabLst>
                <a:tab pos="0" algn="l"/>
              </a:tabLs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15:00:  </a:t>
            </a:r>
            <a:r>
              <a:rPr lang="en-US" sz="1200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Numpy</a:t>
            </a:r>
            <a:r>
              <a:rPr lang="en-US" sz="12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Pandas and Matplotlib Libraries</a:t>
            </a:r>
          </a:p>
          <a:p>
            <a:pPr>
              <a:spcBef>
                <a:spcPts val="300"/>
              </a:spcBef>
              <a:buSzPct val="120000"/>
              <a:tabLst>
                <a:tab pos="0" algn="l"/>
              </a:tabLs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16:00:  </a:t>
            </a: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alligraphy" pitchFamily="66" charset="0"/>
                <a:cs typeface="Simplified Arabic Fixed" pitchFamily="49" charset="-78"/>
              </a:rPr>
              <a:t>Coffee break</a:t>
            </a:r>
          </a:p>
          <a:p>
            <a:pPr indent="-457200">
              <a:spcBef>
                <a:spcPts val="300"/>
              </a:spcBef>
              <a:buSzPct val="120000"/>
              <a:tabLst>
                <a:tab pos="0" algn="l"/>
              </a:tabLs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16:30:  </a:t>
            </a:r>
            <a:r>
              <a:rPr lang="en-US" sz="12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Non supervised learning with K-Means and Hierarchical </a:t>
            </a:r>
          </a:p>
          <a:p>
            <a:pPr indent="-457200">
              <a:spcBef>
                <a:spcPts val="300"/>
              </a:spcBef>
              <a:buSzPct val="120000"/>
              <a:tabLst>
                <a:tab pos="0" algn="l"/>
              </a:tabLst>
              <a:defRPr/>
            </a:pPr>
            <a:r>
              <a:rPr lang="en-US" sz="12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 Clustering</a:t>
            </a:r>
          </a:p>
          <a:p>
            <a:pPr>
              <a:spcBef>
                <a:spcPts val="300"/>
              </a:spcBef>
              <a:buSzPct val="120000"/>
              <a:tabLst>
                <a:tab pos="0" algn="l"/>
              </a:tabLs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18:00:  </a:t>
            </a:r>
            <a:r>
              <a:rPr lang="en-US" sz="12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Poster Session</a:t>
            </a:r>
          </a:p>
          <a:p>
            <a:pPr>
              <a:spcBef>
                <a:spcPts val="300"/>
              </a:spcBef>
              <a:buSzPct val="120000"/>
              <a:tabLst>
                <a:tab pos="0" algn="l"/>
              </a:tabLs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19:30:  </a:t>
            </a: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alligraphy" pitchFamily="66" charset="0"/>
                <a:cs typeface="Simplified Arabic Fixed" pitchFamily="49" charset="-78"/>
              </a:rPr>
              <a:t>Dinner</a:t>
            </a: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-7299" y="5536704"/>
            <a:ext cx="9601200" cy="56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7993" tIns="63997" rIns="127993" bIns="63997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Workshop Program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</p:txBody>
      </p:sp>
      <p:sp>
        <p:nvSpPr>
          <p:cNvPr id="2060" name="Rectangle 22"/>
          <p:cNvSpPr>
            <a:spLocks noChangeArrowheads="1"/>
          </p:cNvSpPr>
          <p:nvPr/>
        </p:nvSpPr>
        <p:spPr bwMode="auto">
          <a:xfrm>
            <a:off x="-7299" y="12453480"/>
            <a:ext cx="9601200" cy="350837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 lIns="127993" tIns="63997" rIns="127993" bIns="63997" anchor="ctr"/>
          <a:lstStyle/>
          <a:p>
            <a:pPr algn="r" rtl="1"/>
            <a:endParaRPr lang="fr-FR"/>
          </a:p>
        </p:txBody>
      </p:sp>
      <p:sp>
        <p:nvSpPr>
          <p:cNvPr id="2061" name="Rectangle 68"/>
          <p:cNvSpPr>
            <a:spLocks noChangeArrowheads="1"/>
          </p:cNvSpPr>
          <p:nvPr/>
        </p:nvSpPr>
        <p:spPr bwMode="auto">
          <a:xfrm>
            <a:off x="6616700" y="12447588"/>
            <a:ext cx="50800" cy="354012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 wrap="none" lIns="127993" tIns="63997" rIns="127993" bIns="63997" anchor="ctr"/>
          <a:lstStyle/>
          <a:p>
            <a:pPr algn="r" rtl="1"/>
            <a:endParaRPr lang="fr-FR"/>
          </a:p>
        </p:txBody>
      </p:sp>
      <p:sp>
        <p:nvSpPr>
          <p:cNvPr id="2062" name="Rectangle 69"/>
          <p:cNvSpPr>
            <a:spLocks noChangeArrowheads="1"/>
          </p:cNvSpPr>
          <p:nvPr/>
        </p:nvSpPr>
        <p:spPr bwMode="auto">
          <a:xfrm>
            <a:off x="6516688" y="12450763"/>
            <a:ext cx="50800" cy="3524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127993" tIns="63997" rIns="127993" bIns="63997" anchor="ctr"/>
          <a:lstStyle/>
          <a:p>
            <a:pPr algn="r" rtl="1"/>
            <a:endParaRPr lang="fr-FR"/>
          </a:p>
        </p:txBody>
      </p:sp>
      <p:sp>
        <p:nvSpPr>
          <p:cNvPr id="2063" name="Rectangle 70"/>
          <p:cNvSpPr>
            <a:spLocks noChangeArrowheads="1"/>
          </p:cNvSpPr>
          <p:nvPr/>
        </p:nvSpPr>
        <p:spPr bwMode="auto">
          <a:xfrm>
            <a:off x="6418263" y="12450763"/>
            <a:ext cx="50800" cy="35242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 wrap="none" lIns="127993" tIns="63997" rIns="127993" bIns="63997" anchor="ctr"/>
          <a:lstStyle/>
          <a:p>
            <a:pPr algn="r" rtl="1"/>
            <a:endParaRPr lang="fr-FR"/>
          </a:p>
        </p:txBody>
      </p:sp>
      <p:sp>
        <p:nvSpPr>
          <p:cNvPr id="2064" name="Rectangle 71"/>
          <p:cNvSpPr>
            <a:spLocks noChangeArrowheads="1"/>
          </p:cNvSpPr>
          <p:nvPr/>
        </p:nvSpPr>
        <p:spPr bwMode="auto">
          <a:xfrm>
            <a:off x="6567488" y="12450763"/>
            <a:ext cx="50800" cy="352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27993" tIns="63997" rIns="127993" bIns="63997" anchor="ctr"/>
          <a:lstStyle/>
          <a:p>
            <a:pPr algn="r" rtl="1"/>
            <a:endParaRPr lang="fr-FR"/>
          </a:p>
        </p:txBody>
      </p:sp>
      <p:sp>
        <p:nvSpPr>
          <p:cNvPr id="2065" name="Rectangle 72"/>
          <p:cNvSpPr>
            <a:spLocks noChangeArrowheads="1"/>
          </p:cNvSpPr>
          <p:nvPr/>
        </p:nvSpPr>
        <p:spPr bwMode="auto">
          <a:xfrm>
            <a:off x="6467475" y="12452350"/>
            <a:ext cx="50800" cy="354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27993" tIns="63997" rIns="127993" bIns="63997" anchor="ctr"/>
          <a:lstStyle/>
          <a:p>
            <a:pPr algn="r" rtl="1"/>
            <a:endParaRPr lang="fr-FR"/>
          </a:p>
        </p:txBody>
      </p:sp>
      <p:sp>
        <p:nvSpPr>
          <p:cNvPr id="2066" name="Rectangle 73"/>
          <p:cNvSpPr>
            <a:spLocks noChangeArrowheads="1"/>
          </p:cNvSpPr>
          <p:nvPr/>
        </p:nvSpPr>
        <p:spPr bwMode="auto">
          <a:xfrm>
            <a:off x="6365875" y="12452350"/>
            <a:ext cx="50800" cy="354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27993" tIns="63997" rIns="127993" bIns="63997" anchor="ctr"/>
          <a:lstStyle/>
          <a:p>
            <a:pPr algn="r" rtl="1"/>
            <a:endParaRPr lang="fr-FR"/>
          </a:p>
        </p:txBody>
      </p:sp>
      <p:sp>
        <p:nvSpPr>
          <p:cNvPr id="2067" name="Rectangle 74"/>
          <p:cNvSpPr>
            <a:spLocks noChangeArrowheads="1"/>
          </p:cNvSpPr>
          <p:nvPr/>
        </p:nvSpPr>
        <p:spPr bwMode="auto">
          <a:xfrm>
            <a:off x="6667500" y="12450763"/>
            <a:ext cx="50800" cy="352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27993" tIns="63997" rIns="127993" bIns="63997" anchor="ctr"/>
          <a:lstStyle/>
          <a:p>
            <a:pPr algn="r" rtl="1"/>
            <a:endParaRPr lang="fr-FR"/>
          </a:p>
        </p:txBody>
      </p:sp>
      <p:sp>
        <p:nvSpPr>
          <p:cNvPr id="2068" name="Rectangle 44"/>
          <p:cNvSpPr>
            <a:spLocks noChangeArrowheads="1"/>
          </p:cNvSpPr>
          <p:nvPr/>
        </p:nvSpPr>
        <p:spPr bwMode="auto">
          <a:xfrm>
            <a:off x="0" y="1476251"/>
            <a:ext cx="9601200" cy="100013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Lucida Calligraphy" pitchFamily="66" charset="0"/>
            </a:endParaRPr>
          </a:p>
        </p:txBody>
      </p:sp>
      <p:sp>
        <p:nvSpPr>
          <p:cNvPr id="2069" name="Rectangle 4"/>
          <p:cNvSpPr>
            <a:spLocks noChangeArrowheads="1"/>
          </p:cNvSpPr>
          <p:nvPr/>
        </p:nvSpPr>
        <p:spPr bwMode="auto">
          <a:xfrm>
            <a:off x="6943725" y="0"/>
            <a:ext cx="2657475" cy="147955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lIns="127993" tIns="63997" rIns="127993" bIns="63997" anchor="ctr"/>
          <a:lstStyle/>
          <a:p>
            <a:pPr algn="ctr" rtl="1"/>
            <a:endParaRPr lang="en-US" b="1"/>
          </a:p>
        </p:txBody>
      </p:sp>
      <p:sp>
        <p:nvSpPr>
          <p:cNvPr id="2070" name="Rectangle 5"/>
          <p:cNvSpPr>
            <a:spLocks noChangeArrowheads="1"/>
          </p:cNvSpPr>
          <p:nvPr/>
        </p:nvSpPr>
        <p:spPr bwMode="auto">
          <a:xfrm>
            <a:off x="0" y="0"/>
            <a:ext cx="6443663" cy="147955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lIns="127993" tIns="63997" rIns="127993" bIns="63997" anchor="ctr"/>
          <a:lstStyle/>
          <a:p>
            <a:pPr algn="r" rtl="1"/>
            <a:endParaRPr lang="fr-FR"/>
          </a:p>
        </p:txBody>
      </p:sp>
      <p:sp>
        <p:nvSpPr>
          <p:cNvPr id="2071" name="Text Box 12"/>
          <p:cNvSpPr txBox="1">
            <a:spLocks noChangeArrowheads="1"/>
          </p:cNvSpPr>
          <p:nvPr/>
        </p:nvSpPr>
        <p:spPr bwMode="auto">
          <a:xfrm>
            <a:off x="1363117" y="10342"/>
            <a:ext cx="5021659" cy="123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7993" tIns="63997" rIns="127993" bIns="63997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fr-FR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International workshop on</a:t>
            </a:r>
          </a:p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fr-FR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Machine  Learning  &amp; Python</a:t>
            </a:r>
          </a:p>
        </p:txBody>
      </p:sp>
      <p:sp>
        <p:nvSpPr>
          <p:cNvPr id="2072" name="Rectangle 18"/>
          <p:cNvSpPr>
            <a:spLocks noChangeArrowheads="1"/>
          </p:cNvSpPr>
          <p:nvPr/>
        </p:nvSpPr>
        <p:spPr bwMode="auto">
          <a:xfrm>
            <a:off x="6489702" y="-12845"/>
            <a:ext cx="82548" cy="149372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lIns="127993" tIns="63997" rIns="127993" bIns="63997" anchor="ctr"/>
          <a:lstStyle/>
          <a:p>
            <a:pPr algn="r" rtl="1"/>
            <a:endParaRPr lang="fr-FR"/>
          </a:p>
        </p:txBody>
      </p:sp>
      <p:sp>
        <p:nvSpPr>
          <p:cNvPr id="2073" name="Rectangle 19"/>
          <p:cNvSpPr>
            <a:spLocks noChangeArrowheads="1"/>
          </p:cNvSpPr>
          <p:nvPr/>
        </p:nvSpPr>
        <p:spPr bwMode="auto">
          <a:xfrm>
            <a:off x="6784975" y="4329"/>
            <a:ext cx="87313" cy="1512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 lIns="127993" tIns="63997" rIns="127993" bIns="63997" anchor="ctr"/>
          <a:lstStyle/>
          <a:p>
            <a:pPr algn="r" rtl="1"/>
            <a:endParaRPr lang="fr-FR"/>
          </a:p>
        </p:txBody>
      </p:sp>
      <p:sp>
        <p:nvSpPr>
          <p:cNvPr id="2074" name="Rectangle 20"/>
          <p:cNvSpPr>
            <a:spLocks noChangeArrowheads="1"/>
          </p:cNvSpPr>
          <p:nvPr/>
        </p:nvSpPr>
        <p:spPr bwMode="auto">
          <a:xfrm>
            <a:off x="6635750" y="4329"/>
            <a:ext cx="87313" cy="1476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127993" tIns="63997" rIns="127993" bIns="63997" anchor="ctr"/>
          <a:lstStyle/>
          <a:p>
            <a:pPr algn="r" rtl="1"/>
            <a:endParaRPr lang="fr-FR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891018" y="275048"/>
            <a:ext cx="27628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7993" tIns="0" rIns="127993" bIns="0">
            <a:spAutoFit/>
          </a:bodyPr>
          <a:lstStyle/>
          <a:p>
            <a:pPr algn="ctr">
              <a:defRPr/>
            </a:pPr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tyle Script" pitchFamily="66" charset="0"/>
              </a:rPr>
              <a:t>20-22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tyle Script" pitchFamily="66" charset="0"/>
              </a:rPr>
              <a:t>December</a:t>
            </a:r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tyle Script" pitchFamily="66" charset="0"/>
              </a:rPr>
              <a:t> 2019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tyle Script" pitchFamily="66" charset="0"/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6924995" y="728291"/>
            <a:ext cx="26574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46040" tIns="0" rIns="146040" bIns="0">
            <a:spAutoFit/>
          </a:bodyPr>
          <a:lstStyle/>
          <a:p>
            <a:pPr algn="ctr">
              <a:defRPr/>
            </a:pPr>
            <a:r>
              <a:rPr lang="fr-FR" sz="27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dobe Caslon Pro Bold" pitchFamily="18" charset="0"/>
                <a:cs typeface="+mn-cs"/>
              </a:rPr>
              <a:t>Sousse</a:t>
            </a:r>
            <a:endParaRPr lang="en-US" sz="27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dobe Caslon Pro Bold" pitchFamily="18" charset="0"/>
              <a:cs typeface="+mn-cs"/>
            </a:endParaRPr>
          </a:p>
        </p:txBody>
      </p:sp>
      <p:sp>
        <p:nvSpPr>
          <p:cNvPr id="2097" name="AutoShape 76"/>
          <p:cNvSpPr>
            <a:spLocks noChangeArrowheads="1"/>
          </p:cNvSpPr>
          <p:nvPr/>
        </p:nvSpPr>
        <p:spPr bwMode="auto">
          <a:xfrm>
            <a:off x="818" y="1583624"/>
            <a:ext cx="3106894" cy="3103498"/>
          </a:xfrm>
          <a:prstGeom prst="roundRect">
            <a:avLst>
              <a:gd name="adj" fmla="val 5921"/>
            </a:avLst>
          </a:prstGeom>
          <a:solidFill>
            <a:schemeClr val="bg1"/>
          </a:solidFill>
          <a:ln w="57150" cmpd="thickThin">
            <a:solidFill>
              <a:srgbClr val="003399"/>
            </a:solidFill>
            <a:round/>
            <a:headEnd/>
            <a:tailEnd/>
          </a:ln>
        </p:spPr>
        <p:txBody>
          <a:bodyPr wrap="none" lIns="127993" tIns="63997" rIns="127993" bIns="63997" anchor="ctr"/>
          <a:lstStyle/>
          <a:p>
            <a:pPr algn="ctr"/>
            <a:endParaRPr lang="fr-FR" sz="1400" dirty="0"/>
          </a:p>
        </p:txBody>
      </p:sp>
      <p:sp>
        <p:nvSpPr>
          <p:cNvPr id="2079" name="Text Box 88"/>
          <p:cNvSpPr txBox="1">
            <a:spLocks noChangeArrowheads="1"/>
          </p:cNvSpPr>
          <p:nvPr/>
        </p:nvSpPr>
        <p:spPr bwMode="auto">
          <a:xfrm>
            <a:off x="3309960" y="1539928"/>
            <a:ext cx="6111830" cy="406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7993" tIns="63997" rIns="127993" bIns="63997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Through this international workshop you will discover how to build Machine Learning (ML) models and accelerated computing applications. Training sessions will be comprised of brief overviews ML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fondations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hands-on programming sessions with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SciKit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-Learn and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Tensorflow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python libraries that will expose you to the bleeding edge of learning and artificial intelligence. You will explore several applications.</a:t>
            </a:r>
          </a:p>
          <a:p>
            <a:pPr algn="just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The training is provided by a certified as a Huawei Instructor in Artificial Intelligence: 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Dr. Bassem BEN HAMED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(ENET'Com, Sfax University).</a:t>
            </a:r>
          </a:p>
          <a:p>
            <a:pPr algn="just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All participants are encouraged to present a poster and obtain feedback from their peers and colleagues in the field. Awards will be given to the best 3 posters. A free spirit discussion and collaboration session is also planned to enhance the collaboration opportunities between the workshop participants and organizers.</a:t>
            </a:r>
            <a:endParaRPr lang="en-US" sz="1600" dirty="0">
              <a:solidFill>
                <a:srgbClr val="FF0000"/>
              </a:solidFill>
              <a:latin typeface="Lucida Calligraphy" pitchFamily="66" charset="0"/>
              <a:cs typeface="Times New Roman" pitchFamily="18" charset="0"/>
            </a:endParaRPr>
          </a:p>
        </p:txBody>
      </p:sp>
      <p:grpSp>
        <p:nvGrpSpPr>
          <p:cNvPr id="2084" name="Groupe 62"/>
          <p:cNvGrpSpPr>
            <a:grpSpLocks/>
          </p:cNvGrpSpPr>
          <p:nvPr/>
        </p:nvGrpSpPr>
        <p:grpSpPr bwMode="auto">
          <a:xfrm>
            <a:off x="208393" y="9237687"/>
            <a:ext cx="4500000" cy="3228115"/>
            <a:chOff x="4763596" y="8486469"/>
            <a:chExt cx="4573512" cy="3893341"/>
          </a:xfrm>
        </p:grpSpPr>
        <p:pic>
          <p:nvPicPr>
            <p:cNvPr id="2095" name="Text Box 8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63596" y="8486469"/>
              <a:ext cx="4573512" cy="3893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" name="Text Box 23"/>
            <p:cNvSpPr txBox="1">
              <a:spLocks noChangeArrowheads="1"/>
            </p:cNvSpPr>
            <p:nvPr/>
          </p:nvSpPr>
          <p:spPr bwMode="auto">
            <a:xfrm>
              <a:off x="4909894" y="8594839"/>
              <a:ext cx="4215884" cy="3669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2000" tIns="36000" rIns="36000" bIns="36000">
              <a:spAutoFit/>
            </a:bodyPr>
            <a:lstStyle/>
            <a:p>
              <a:pPr>
                <a:spcBef>
                  <a:spcPts val="300"/>
                </a:spcBef>
                <a:spcAft>
                  <a:spcPts val="600"/>
                </a:spcAft>
                <a:buSzPct val="120000"/>
                <a:tabLst>
                  <a:tab pos="0" algn="l"/>
                </a:tabLst>
                <a:defRPr/>
              </a:pPr>
              <a:r>
                <a:rPr lang="fr-FR" sz="1400" dirty="0">
                  <a:latin typeface="Bernard MT Condensed" pitchFamily="18" charset="0"/>
                  <a:cs typeface="Times New Roman" pitchFamily="18" charset="0"/>
                </a:rPr>
                <a:t>Saturday, 21</a:t>
              </a:r>
              <a:r>
                <a:rPr lang="fr-FR" sz="1400" baseline="30000" dirty="0">
                  <a:latin typeface="Bernard MT Condensed" pitchFamily="18" charset="0"/>
                  <a:cs typeface="Times New Roman" pitchFamily="18" charset="0"/>
                </a:rPr>
                <a:t>th</a:t>
              </a:r>
              <a:r>
                <a:rPr lang="fr-FR" sz="1400" dirty="0">
                  <a:latin typeface="Bernard MT Condensed" pitchFamily="18" charset="0"/>
                  <a:cs typeface="Times New Roman" pitchFamily="18" charset="0"/>
                </a:rPr>
                <a:t> </a:t>
              </a:r>
              <a:r>
                <a:rPr lang="en-US" sz="1400" dirty="0">
                  <a:latin typeface="Bernard MT Condensed" pitchFamily="18" charset="0"/>
                  <a:cs typeface="Times New Roman" pitchFamily="18" charset="0"/>
                </a:rPr>
                <a:t>December</a:t>
              </a:r>
              <a:r>
                <a:rPr lang="fr-FR" sz="1400" dirty="0">
                  <a:latin typeface="Bernard MT Condensed" pitchFamily="18" charset="0"/>
                  <a:cs typeface="Times New Roman" pitchFamily="18" charset="0"/>
                </a:rPr>
                <a:t> 2019</a:t>
              </a:r>
            </a:p>
            <a:p>
              <a:pPr>
                <a:spcBef>
                  <a:spcPts val="300"/>
                </a:spcBef>
                <a:buSzPct val="120000"/>
                <a:tabLst>
                  <a:tab pos="0" algn="l"/>
                </a:tabLst>
                <a:defRPr/>
              </a:pPr>
              <a:r>
                <a:rPr lang="fr-FR" sz="1200" dirty="0">
                  <a:latin typeface="Times New Roman" pitchFamily="18" charset="0"/>
                  <a:cs typeface="Times New Roman" pitchFamily="18" charset="0"/>
                </a:rPr>
                <a:t>09:00:  </a:t>
              </a:r>
              <a:r>
                <a:rPr lang="en-US" sz="1200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Installation of Python and Machine Learning libraries</a:t>
              </a:r>
              <a:endParaRPr lang="fr-FR" sz="12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spcBef>
                  <a:spcPts val="300"/>
                </a:spcBef>
                <a:buSzPct val="120000"/>
                <a:tabLst>
                  <a:tab pos="0" algn="l"/>
                </a:tabLst>
                <a:defRPr/>
              </a:pPr>
              <a:r>
                <a:rPr lang="fr-FR" sz="1200" dirty="0">
                  <a:latin typeface="Times New Roman" pitchFamily="18" charset="0"/>
                  <a:cs typeface="Times New Roman" pitchFamily="18" charset="0"/>
                </a:rPr>
                <a:t>11:00:  </a:t>
              </a:r>
              <a:r>
                <a:rPr lang="en-US" sz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ucida Calligraphy" pitchFamily="66" charset="0"/>
                  <a:cs typeface="Simplified Arabic Fixed" pitchFamily="49" charset="-78"/>
                </a:rPr>
                <a:t>Coffee break</a:t>
              </a:r>
            </a:p>
            <a:p>
              <a:pPr>
                <a:spcBef>
                  <a:spcPts val="300"/>
                </a:spcBef>
                <a:buSzPct val="120000"/>
                <a:tabLst>
                  <a:tab pos="0" algn="l"/>
                </a:tabLst>
                <a:defRPr/>
              </a:pPr>
              <a:r>
                <a:rPr lang="fr-FR" sz="1200" dirty="0">
                  <a:latin typeface="Times New Roman" pitchFamily="18" charset="0"/>
                  <a:cs typeface="Times New Roman" pitchFamily="18" charset="0"/>
                </a:rPr>
                <a:t>11:30: </a:t>
              </a:r>
              <a:r>
                <a:rPr lang="en-US" sz="1200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Installation of Deep Learning Libraries</a:t>
              </a:r>
            </a:p>
            <a:p>
              <a:pPr>
                <a:spcBef>
                  <a:spcPts val="300"/>
                </a:spcBef>
                <a:buSzPct val="120000"/>
                <a:tabLst>
                  <a:tab pos="0" algn="l"/>
                </a:tabLst>
                <a:defRPr/>
              </a:pPr>
              <a:r>
                <a:rPr lang="en-US" sz="1200" dirty="0">
                  <a:latin typeface="Times New Roman" pitchFamily="18" charset="0"/>
                  <a:cs typeface="Times New Roman" pitchFamily="18" charset="0"/>
                </a:rPr>
                <a:t>12:30: </a:t>
              </a:r>
              <a:r>
                <a:rPr lang="en-US" sz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ucida Calligraphy" pitchFamily="66" charset="0"/>
                  <a:cs typeface="Simplified Arabic Fixed" pitchFamily="49" charset="-78"/>
                </a:rPr>
                <a:t>Lunch</a:t>
              </a:r>
            </a:p>
            <a:p>
              <a:pPr>
                <a:spcBef>
                  <a:spcPts val="300"/>
                </a:spcBef>
                <a:buSzPct val="120000"/>
                <a:tabLst>
                  <a:tab pos="0" algn="l"/>
                </a:tabLst>
                <a:defRPr/>
              </a:pPr>
              <a:r>
                <a:rPr lang="fr-FR" sz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ucida Calligraphy" pitchFamily="66" charset="0"/>
                  <a:cs typeface="Simplified Arabic Fixed" pitchFamily="49" charset="-78"/>
                </a:rPr>
                <a:t>	</a:t>
              </a:r>
              <a:r>
                <a:rPr lang="fr-FR" sz="1200" dirty="0">
                  <a:latin typeface="Times New Roman" pitchFamily="18" charset="0"/>
                  <a:cs typeface="Times New Roman" pitchFamily="18" charset="0"/>
                </a:rPr>
                <a:t>14:00:  </a:t>
              </a:r>
              <a:r>
                <a:rPr lang="en-US" sz="1200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Supervised Learning with Multiple Linear Regression </a:t>
              </a:r>
            </a:p>
            <a:p>
              <a:pPr>
                <a:spcBef>
                  <a:spcPts val="300"/>
                </a:spcBef>
                <a:buSzPct val="120000"/>
                <a:tabLst>
                  <a:tab pos="0" algn="l"/>
                </a:tabLst>
                <a:defRPr/>
              </a:pPr>
              <a:r>
                <a:rPr lang="en-US" sz="1200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            and Features Selection </a:t>
              </a:r>
            </a:p>
            <a:p>
              <a:pPr>
                <a:spcBef>
                  <a:spcPts val="300"/>
                </a:spcBef>
                <a:buSzPct val="120000"/>
                <a:tabLst>
                  <a:tab pos="0" algn="l"/>
                </a:tabLst>
                <a:defRPr/>
              </a:pPr>
              <a:r>
                <a:rPr lang="en-US" sz="1200" dirty="0">
                  <a:latin typeface="Times New Roman" pitchFamily="18" charset="0"/>
                  <a:cs typeface="Times New Roman" pitchFamily="18" charset="0"/>
                </a:rPr>
                <a:t>16:00:  </a:t>
              </a:r>
              <a:r>
                <a:rPr lang="en-US" sz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ucida Calligraphy" pitchFamily="66" charset="0"/>
                  <a:cs typeface="Simplified Arabic Fixed" pitchFamily="49" charset="-78"/>
                </a:rPr>
                <a:t>Coffee break</a:t>
              </a:r>
            </a:p>
            <a:p>
              <a:pPr indent="-457200">
                <a:spcBef>
                  <a:spcPts val="300"/>
                </a:spcBef>
                <a:buSzPct val="120000"/>
                <a:tabLst>
                  <a:tab pos="0" algn="l"/>
                </a:tabLst>
                <a:defRPr/>
              </a:pPr>
              <a:r>
                <a:rPr lang="en-US" sz="1200" dirty="0">
                  <a:latin typeface="Times New Roman" pitchFamily="18" charset="0"/>
                  <a:cs typeface="Times New Roman" pitchFamily="18" charset="0"/>
                </a:rPr>
                <a:t>16:30:  </a:t>
              </a:r>
              <a:r>
                <a:rPr lang="en-US" sz="1200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Supervised Learning with Classification algorithms</a:t>
              </a:r>
            </a:p>
            <a:p>
              <a:pPr indent="-457200">
                <a:spcBef>
                  <a:spcPts val="300"/>
                </a:spcBef>
                <a:buSzPct val="120000"/>
                <a:tabLst>
                  <a:tab pos="0" algn="l"/>
                </a:tabLst>
                <a:defRPr/>
              </a:pPr>
              <a:r>
                <a:rPr lang="en-US" sz="1200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              (KNN, SVM,  Random Forest, …) and performance </a:t>
              </a:r>
            </a:p>
            <a:p>
              <a:pPr indent="-457200">
                <a:spcBef>
                  <a:spcPts val="300"/>
                </a:spcBef>
                <a:buSzPct val="120000"/>
                <a:tabLst>
                  <a:tab pos="0" algn="l"/>
                </a:tabLst>
                <a:defRPr/>
              </a:pPr>
              <a:r>
                <a:rPr lang="en-US" sz="1200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             (ROC and CAP curves) </a:t>
              </a:r>
            </a:p>
            <a:p>
              <a:pPr>
                <a:spcBef>
                  <a:spcPts val="300"/>
                </a:spcBef>
                <a:buSzPct val="120000"/>
                <a:tabLst>
                  <a:tab pos="0" algn="l"/>
                </a:tabLst>
                <a:defRPr/>
              </a:pPr>
              <a:r>
                <a:rPr lang="en-US" sz="1200" dirty="0">
                  <a:latin typeface="Times New Roman" pitchFamily="18" charset="0"/>
                  <a:cs typeface="Times New Roman" pitchFamily="18" charset="0"/>
                </a:rPr>
                <a:t>18:00:  </a:t>
              </a:r>
              <a:r>
                <a:rPr lang="en-US" sz="1200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Poster Session</a:t>
              </a:r>
            </a:p>
            <a:p>
              <a:pPr>
                <a:spcBef>
                  <a:spcPts val="300"/>
                </a:spcBef>
                <a:buSzPct val="120000"/>
                <a:tabLst>
                  <a:tab pos="0" algn="l"/>
                </a:tabLst>
                <a:defRPr/>
              </a:pPr>
              <a:r>
                <a:rPr lang="en-US" sz="1200" dirty="0">
                  <a:latin typeface="Times New Roman" pitchFamily="18" charset="0"/>
                  <a:cs typeface="Times New Roman" pitchFamily="18" charset="0"/>
                </a:rPr>
                <a:t>19:30:  </a:t>
              </a:r>
              <a:r>
                <a:rPr lang="en-US" sz="1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ucida Calligraphy" pitchFamily="66" charset="0"/>
                  <a:cs typeface="Simplified Arabic Fixed" pitchFamily="49" charset="-78"/>
                </a:rPr>
                <a:t>Dinner</a:t>
              </a:r>
            </a:p>
          </p:txBody>
        </p:sp>
      </p:grpSp>
      <p:sp>
        <p:nvSpPr>
          <p:cNvPr id="60" name="ZoneTexte 59"/>
          <p:cNvSpPr txBox="1"/>
          <p:nvPr/>
        </p:nvSpPr>
        <p:spPr>
          <a:xfrm>
            <a:off x="-23936" y="4816624"/>
            <a:ext cx="3190348" cy="4526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tIns="10800" bIns="10800">
            <a:spAutoFit/>
          </a:bodyPr>
          <a:lstStyle/>
          <a:p>
            <a:pPr algn="ctr">
              <a:defRPr/>
            </a:pPr>
            <a:r>
              <a:rPr lang="fr-FR" sz="2800" b="1" dirty="0">
                <a:solidFill>
                  <a:srgbClr val="000A12"/>
                </a:solidFill>
                <a:latin typeface="Agency FB" panose="020B0503020202020204" pitchFamily="34" charset="0"/>
              </a:rPr>
              <a:t>SENTIDO Rosa Beach </a:t>
            </a:r>
            <a:r>
              <a:rPr lang="fr-FR" sz="2400" baseline="30000" dirty="0">
                <a:solidFill>
                  <a:srgbClr val="000A12"/>
                </a:solidFill>
                <a:latin typeface="Agency FB" panose="020B0503020202020204" pitchFamily="34" charset="0"/>
              </a:rPr>
              <a:t>****</a:t>
            </a:r>
            <a:endParaRPr lang="fr-FR" sz="2400" baseline="30000" dirty="0">
              <a:latin typeface="Agency FB" panose="020B0503020202020204" pitchFamily="34" charset="0"/>
              <a:cs typeface="Times New Roman" pitchFamily="18" charset="0"/>
            </a:endParaRPr>
          </a:p>
        </p:txBody>
      </p:sp>
      <p:pic>
        <p:nvPicPr>
          <p:cNvPr id="51" name="Image 50">
            <a:extLst>
              <a:ext uri="{FF2B5EF4-FFF2-40B4-BE49-F238E27FC236}">
                <a16:creationId xmlns:a16="http://schemas.microsoft.com/office/drawing/2014/main" id="{27E03FF8-4583-459C-A326-5F02DDDD213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2008"/>
          <a:stretch/>
        </p:blipFill>
        <p:spPr>
          <a:xfrm>
            <a:off x="120080" y="-7913"/>
            <a:ext cx="1188000" cy="1227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6" name="ZoneTexte 55">
            <a:extLst>
              <a:ext uri="{FF2B5EF4-FFF2-40B4-BE49-F238E27FC236}">
                <a16:creationId xmlns:a16="http://schemas.microsoft.com/office/drawing/2014/main" id="{117B8D43-DDB5-4815-BC2A-DC2F0DE34102}"/>
              </a:ext>
            </a:extLst>
          </p:cNvPr>
          <p:cNvSpPr txBox="1"/>
          <p:nvPr/>
        </p:nvSpPr>
        <p:spPr>
          <a:xfrm>
            <a:off x="6708359" y="12439928"/>
            <a:ext cx="2885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Arial Narrow" panose="020B0606020202030204" pitchFamily="34" charset="0"/>
              </a:rPr>
              <a:t>www.setit.rnu.tn/ML2019</a:t>
            </a:r>
          </a:p>
        </p:txBody>
      </p:sp>
      <p:pic>
        <p:nvPicPr>
          <p:cNvPr id="58" name="Text Box 87">
            <a:extLst>
              <a:ext uri="{FF2B5EF4-FFF2-40B4-BE49-F238E27FC236}">
                <a16:creationId xmlns:a16="http://schemas.microsoft.com/office/drawing/2014/main" id="{8ADE033B-E5A1-49C8-ABC7-CB78E34A131E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0964" y="6164410"/>
            <a:ext cx="4500000" cy="147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Text Box 23">
            <a:extLst>
              <a:ext uri="{FF2B5EF4-FFF2-40B4-BE49-F238E27FC236}">
                <a16:creationId xmlns:a16="http://schemas.microsoft.com/office/drawing/2014/main" id="{EFB80BFF-9675-4052-A297-9DB4B23AD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668" y="6238564"/>
            <a:ext cx="4500000" cy="135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tIns="36000" rIns="36000" bIns="36000">
            <a:spAutoFit/>
          </a:bodyPr>
          <a:lstStyle/>
          <a:p>
            <a:pPr>
              <a:buSzPct val="120000"/>
              <a:tabLst>
                <a:tab pos="0" algn="l"/>
              </a:tabLst>
              <a:defRPr/>
            </a:pPr>
            <a:endParaRPr lang="fr-FR" sz="400" dirty="0">
              <a:latin typeface="Bernard MT Condensed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SzPct val="120000"/>
              <a:tabLst>
                <a:tab pos="0" algn="l"/>
              </a:tabLst>
              <a:defRPr/>
            </a:pPr>
            <a:r>
              <a:rPr lang="fr-FR" sz="1400" dirty="0">
                <a:latin typeface="Bernard MT Condensed" pitchFamily="18" charset="0"/>
                <a:cs typeface="Times New Roman" pitchFamily="18" charset="0"/>
              </a:rPr>
              <a:t>Sunday, 22</a:t>
            </a:r>
            <a:r>
              <a:rPr lang="fr-FR" sz="1400" baseline="30000" dirty="0">
                <a:latin typeface="Bernard MT Condensed" pitchFamily="18" charset="0"/>
                <a:cs typeface="Times New Roman" pitchFamily="18" charset="0"/>
              </a:rPr>
              <a:t>th</a:t>
            </a:r>
            <a:r>
              <a:rPr lang="fr-FR" sz="1400" dirty="0"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Bernard MT Condensed" pitchFamily="18" charset="0"/>
                <a:cs typeface="Times New Roman" pitchFamily="18" charset="0"/>
              </a:rPr>
              <a:t>December</a:t>
            </a:r>
            <a:r>
              <a:rPr lang="fr-FR" sz="1400" dirty="0">
                <a:latin typeface="Bernard MT Condensed" pitchFamily="18" charset="0"/>
                <a:cs typeface="Times New Roman" pitchFamily="18" charset="0"/>
              </a:rPr>
              <a:t> 2019</a:t>
            </a:r>
          </a:p>
          <a:p>
            <a:pPr>
              <a:spcBef>
                <a:spcPts val="300"/>
              </a:spcBef>
              <a:buSzPct val="120000"/>
              <a:tabLst>
                <a:tab pos="0" algn="l"/>
              </a:tabLst>
              <a:defRPr/>
            </a:pP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09:00:  </a:t>
            </a:r>
            <a:r>
              <a:rPr lang="en-US" sz="12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Artificial Neural Network &amp;  Convolution Neural Network</a:t>
            </a:r>
          </a:p>
          <a:p>
            <a:pPr>
              <a:spcBef>
                <a:spcPts val="300"/>
              </a:spcBef>
              <a:buSzPct val="120000"/>
              <a:tabLst>
                <a:tab pos="0" algn="l"/>
              </a:tabLs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11:00:  </a:t>
            </a: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Calligraphy" pitchFamily="66" charset="0"/>
                <a:cs typeface="Simplified Arabic Fixed" pitchFamily="49" charset="-78"/>
              </a:rPr>
              <a:t>Coffee break</a:t>
            </a:r>
          </a:p>
          <a:p>
            <a:pPr>
              <a:spcBef>
                <a:spcPts val="300"/>
              </a:spcBef>
              <a:buSzPct val="120000"/>
              <a:tabLst>
                <a:tab pos="0" algn="l"/>
              </a:tabLst>
              <a:defRPr/>
            </a:pP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11:30:  </a:t>
            </a:r>
            <a:r>
              <a:rPr lang="en-US" sz="12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Deep Learning and Transfer Learning </a:t>
            </a:r>
          </a:p>
          <a:p>
            <a:pPr>
              <a:spcBef>
                <a:spcPts val="300"/>
              </a:spcBef>
              <a:buSzPct val="120000"/>
              <a:tabLst>
                <a:tab pos="0" algn="l"/>
              </a:tabLst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13:00: </a:t>
            </a:r>
            <a:r>
              <a:rPr lang="en-US" sz="12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Closing ceremony</a:t>
            </a:r>
          </a:p>
        </p:txBody>
      </p:sp>
      <p:sp>
        <p:nvSpPr>
          <p:cNvPr id="62" name="Text Box 89">
            <a:extLst>
              <a:ext uri="{FF2B5EF4-FFF2-40B4-BE49-F238E27FC236}">
                <a16:creationId xmlns:a16="http://schemas.microsoft.com/office/drawing/2014/main" id="{A2A74F5F-EA7B-4A82-A35B-E0F41D756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6458" y="7692430"/>
            <a:ext cx="3529012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993" tIns="63997" rIns="127993" bIns="63997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Participation </a:t>
            </a:r>
            <a:r>
              <a:rPr lang="fr-FR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Fees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</p:txBody>
      </p:sp>
      <p:pic>
        <p:nvPicPr>
          <p:cNvPr id="64" name="Text Box 87">
            <a:extLst>
              <a:ext uri="{FF2B5EF4-FFF2-40B4-BE49-F238E27FC236}">
                <a16:creationId xmlns:a16="http://schemas.microsoft.com/office/drawing/2014/main" id="{961C3256-E794-43D0-BD6F-E1903E3571CC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4500" y="8069205"/>
            <a:ext cx="4532784" cy="273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Text Box 23">
            <a:extLst>
              <a:ext uri="{FF2B5EF4-FFF2-40B4-BE49-F238E27FC236}">
                <a16:creationId xmlns:a16="http://schemas.microsoft.com/office/drawing/2014/main" id="{949CDFDD-9D70-444C-92DA-766B42A98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2988" y="8128992"/>
            <a:ext cx="4377976" cy="2581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tIns="36000" rIns="36000" bIns="3600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ct val="120000"/>
              <a:tabLst>
                <a:tab pos="0" algn="l"/>
              </a:tabLst>
              <a:defRPr/>
            </a:pPr>
            <a:endParaRPr lang="fr-FR" sz="400" dirty="0">
              <a:latin typeface="Bernard MT Condensed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20000"/>
              <a:tabLst>
                <a:tab pos="0" algn="l"/>
              </a:tabLst>
              <a:defRPr/>
            </a:pPr>
            <a:r>
              <a:rPr lang="en-US" sz="1400" dirty="0">
                <a:latin typeface="Bernard MT Condensed" pitchFamily="18" charset="0"/>
                <a:cs typeface="Times New Roman" pitchFamily="18" charset="0"/>
              </a:rPr>
              <a:t>From 20</a:t>
            </a:r>
            <a:r>
              <a:rPr lang="en-US" sz="1400" baseline="30000" dirty="0">
                <a:latin typeface="Bernard MT Condensed" pitchFamily="18" charset="0"/>
                <a:cs typeface="Times New Roman" pitchFamily="18" charset="0"/>
              </a:rPr>
              <a:t>th</a:t>
            </a:r>
            <a:r>
              <a:rPr lang="en-US" sz="1400" dirty="0">
                <a:latin typeface="Bernard MT Condensed" pitchFamily="18" charset="0"/>
                <a:cs typeface="Times New Roman" pitchFamily="18" charset="0"/>
              </a:rPr>
              <a:t> to 22</a:t>
            </a:r>
            <a:r>
              <a:rPr lang="en-US" sz="1400" baseline="30000" dirty="0">
                <a:latin typeface="Bernard MT Condensed" pitchFamily="18" charset="0"/>
                <a:cs typeface="Times New Roman" pitchFamily="18" charset="0"/>
              </a:rPr>
              <a:t>th</a:t>
            </a:r>
            <a:r>
              <a:rPr lang="en-US" sz="1400" dirty="0">
                <a:latin typeface="Bernard MT Condensed" pitchFamily="18" charset="0"/>
                <a:cs typeface="Times New Roman" pitchFamily="18" charset="0"/>
              </a:rPr>
              <a:t> December 2019 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Ø"/>
              <a:tabLst>
                <a:tab pos="0" algn="l"/>
              </a:tabLst>
              <a:defRPr/>
            </a:pPr>
            <a:r>
              <a:rPr lang="en-US" sz="1200" b="1" dirty="0">
                <a:latin typeface="Arial Narrow" panose="020B0606020202030204" pitchFamily="34" charset="0"/>
                <a:cs typeface="Times New Roman" pitchFamily="18" charset="0"/>
              </a:rPr>
              <a:t>For Doctors,  researchers enrolled in Thesis </a:t>
            </a:r>
            <a:r>
              <a:rPr lang="en-US" sz="1200" dirty="0">
                <a:latin typeface="Arial Narrow" panose="020B0606020202030204" pitchFamily="34" charset="0"/>
                <a:cs typeface="Times New Roman" pitchFamily="18" charset="0"/>
              </a:rPr>
              <a:t>: </a:t>
            </a:r>
          </a:p>
          <a:p>
            <a:pPr marL="811213" lvl="1" indent="-171450"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ü"/>
              <a:tabLst>
                <a:tab pos="0" algn="l"/>
              </a:tabLst>
              <a:defRPr/>
            </a:pPr>
            <a:r>
              <a:rPr lang="en-US" sz="1200" dirty="0">
                <a:latin typeface="Arial Narrow" panose="020B0606020202030204" pitchFamily="34" charset="0"/>
                <a:cs typeface="Times New Roman" pitchFamily="18" charset="0"/>
              </a:rPr>
              <a:t>500 Dinars in a half double room</a:t>
            </a:r>
          </a:p>
          <a:p>
            <a:pPr marL="811213" lvl="1" indent="-171450"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ü"/>
              <a:tabLst>
                <a:tab pos="0" algn="l"/>
              </a:tabLst>
              <a:defRPr/>
            </a:pPr>
            <a:r>
              <a:rPr lang="en-US" sz="1200" dirty="0">
                <a:latin typeface="Arial Narrow" panose="020B0606020202030204" pitchFamily="34" charset="0"/>
                <a:cs typeface="Times New Roman" pitchFamily="18" charset="0"/>
              </a:rPr>
              <a:t>600 Dinars in a single room                                       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Ø"/>
              <a:tabLst>
                <a:tab pos="0" algn="l"/>
              </a:tabLst>
              <a:defRPr/>
            </a:pPr>
            <a:r>
              <a:rPr lang="en-US" sz="1200" b="1" dirty="0">
                <a:latin typeface="Arial Narrow" panose="020B0606020202030204" pitchFamily="34" charset="0"/>
                <a:cs typeface="Times New Roman" pitchFamily="18" charset="0"/>
              </a:rPr>
              <a:t>For Academics and Teachers</a:t>
            </a:r>
          </a:p>
          <a:p>
            <a:pPr marL="811213" lvl="1" indent="-171450"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ü"/>
              <a:tabLst>
                <a:tab pos="0" algn="l"/>
              </a:tabLst>
              <a:defRPr/>
            </a:pPr>
            <a:r>
              <a:rPr lang="en-US" sz="1200" dirty="0">
                <a:latin typeface="Arial Narrow" panose="020B0606020202030204" pitchFamily="34" charset="0"/>
                <a:cs typeface="Times New Roman" pitchFamily="18" charset="0"/>
              </a:rPr>
              <a:t>650 Dinars in a half double room</a:t>
            </a:r>
          </a:p>
          <a:p>
            <a:pPr marL="811213" lvl="1" indent="-171450"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ü"/>
              <a:tabLst>
                <a:tab pos="0" algn="l"/>
              </a:tabLst>
              <a:defRPr/>
            </a:pPr>
            <a:r>
              <a:rPr lang="en-US" sz="1200" dirty="0">
                <a:latin typeface="Arial Narrow" panose="020B0606020202030204" pitchFamily="34" charset="0"/>
                <a:cs typeface="Times New Roman" pitchFamily="18" charset="0"/>
              </a:rPr>
              <a:t>750 Dinars in a single room                                       </a:t>
            </a:r>
            <a:endParaRPr lang="en-US" sz="1200" b="1" dirty="0">
              <a:latin typeface="Arial Narrow" panose="020B0606020202030204" pitchFamily="34" charset="0"/>
              <a:cs typeface="Times New Roman" pitchFamily="18" charset="0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Ø"/>
              <a:tabLst>
                <a:tab pos="0" algn="l"/>
              </a:tabLst>
              <a:defRPr/>
            </a:pPr>
            <a:r>
              <a:rPr lang="en-US" sz="1200" b="1" dirty="0">
                <a:latin typeface="Arial Narrow" panose="020B0606020202030204" pitchFamily="34" charset="0"/>
                <a:cs typeface="Times New Roman" pitchFamily="18" charset="0"/>
              </a:rPr>
              <a:t>For industrialists </a:t>
            </a:r>
          </a:p>
          <a:p>
            <a:pPr marL="811213" lvl="1" indent="-171450"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ü"/>
              <a:tabLst>
                <a:tab pos="0" algn="l"/>
              </a:tabLst>
              <a:defRPr/>
            </a:pPr>
            <a:r>
              <a:rPr lang="en-US" sz="1200" dirty="0">
                <a:latin typeface="Arial Narrow" panose="020B0606020202030204" pitchFamily="34" charset="0"/>
                <a:cs typeface="Times New Roman" pitchFamily="18" charset="0"/>
              </a:rPr>
              <a:t>750 Dinars in a half double room</a:t>
            </a:r>
          </a:p>
          <a:p>
            <a:pPr marL="811213" lvl="1" indent="-171450"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ü"/>
              <a:tabLst>
                <a:tab pos="0" algn="l"/>
              </a:tabLst>
              <a:defRPr/>
            </a:pPr>
            <a:r>
              <a:rPr lang="en-US" sz="1200" dirty="0">
                <a:latin typeface="Arial Narrow" panose="020B0606020202030204" pitchFamily="34" charset="0"/>
                <a:cs typeface="Times New Roman" pitchFamily="18" charset="0"/>
              </a:rPr>
              <a:t>850 Dinars in a single room                                       </a:t>
            </a:r>
            <a:endParaRPr lang="en-US" sz="1200" i="1" dirty="0">
              <a:solidFill>
                <a:schemeClr val="accent2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SzPct val="120000"/>
              <a:tabLst>
                <a:tab pos="0" algn="l"/>
              </a:tabLst>
              <a:defRPr/>
            </a:pPr>
            <a:r>
              <a:rPr lang="en-US" sz="1600" dirty="0">
                <a:latin typeface="Freestyle Script" panose="030804020302050B0404" pitchFamily="66" charset="0"/>
              </a:rPr>
              <a:t>A financial support may be granted to participants not supported by their research structures</a:t>
            </a:r>
          </a:p>
        </p:txBody>
      </p:sp>
      <p:sp>
        <p:nvSpPr>
          <p:cNvPr id="66" name="Rectangle 61">
            <a:extLst>
              <a:ext uri="{FF2B5EF4-FFF2-40B4-BE49-F238E27FC236}">
                <a16:creationId xmlns:a16="http://schemas.microsoft.com/office/drawing/2014/main" id="{8E33CD37-FBBA-49E8-B898-F1087A248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99" y="12472988"/>
            <a:ext cx="6274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buSzPct val="120000"/>
              <a:tabLst>
                <a:tab pos="0" algn="l"/>
              </a:tabLst>
              <a:defRPr/>
            </a:pP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  <a:cs typeface="Times New Roman" pitchFamily="18" charset="0"/>
              </a:rPr>
              <a:t>setit.events@isbs.usf.tn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765BD2-31CE-413B-923E-7AC1B9126B5E}"/>
              </a:ext>
            </a:extLst>
          </p:cNvPr>
          <p:cNvSpPr/>
          <p:nvPr/>
        </p:nvSpPr>
        <p:spPr>
          <a:xfrm>
            <a:off x="105267" y="2043283"/>
            <a:ext cx="30391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600" dirty="0">
                <a:latin typeface="Arial Narrow" panose="020B0606020202030204" pitchFamily="34" charset="0"/>
              </a:rPr>
              <a:t>Pr. Moncef ELGAFSI </a:t>
            </a:r>
            <a:r>
              <a:rPr lang="fr-FR" altLang="fr-FR" sz="1600" dirty="0">
                <a:latin typeface="Agency FB" panose="020B0503020202020204" pitchFamily="34" charset="0"/>
              </a:rPr>
              <a:t>(U. C.)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600" dirty="0">
                <a:latin typeface="Arial Narrow" panose="020B0606020202030204" pitchFamily="34" charset="0"/>
              </a:rPr>
              <a:t>Pr. Souad CHCHABI </a:t>
            </a:r>
            <a:r>
              <a:rPr lang="fr-FR" altLang="fr-FR" sz="1600" dirty="0">
                <a:latin typeface="Agency FB" panose="020B0503020202020204" pitchFamily="34" charset="0"/>
              </a:rPr>
              <a:t>(LATIS. </a:t>
            </a:r>
            <a:r>
              <a:rPr lang="fr-FR" altLang="fr-FR" sz="1600" dirty="0" err="1">
                <a:latin typeface="Agency FB" panose="020B0503020202020204" pitchFamily="34" charset="0"/>
              </a:rPr>
              <a:t>Lab</a:t>
            </a:r>
            <a:r>
              <a:rPr lang="fr-FR" altLang="fr-FR" sz="1600" dirty="0">
                <a:latin typeface="Agency FB" panose="020B0503020202020204" pitchFamily="34" charset="0"/>
              </a:rPr>
              <a:t>)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600" dirty="0">
                <a:latin typeface="Arial Narrow" panose="020B0606020202030204" pitchFamily="34" charset="0"/>
              </a:rPr>
              <a:t>Dr. Ali KHALFALLAH </a:t>
            </a:r>
            <a:r>
              <a:rPr lang="fr-FR" altLang="fr-FR" sz="1600" dirty="0">
                <a:latin typeface="Agency FB" panose="020B0503020202020204" pitchFamily="34" charset="0"/>
              </a:rPr>
              <a:t>(SETIT R. U.)</a:t>
            </a:r>
            <a:r>
              <a:rPr lang="fr-FR" altLang="fr-FR" sz="16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67" name="AutoShape 78">
            <a:extLst>
              <a:ext uri="{FF2B5EF4-FFF2-40B4-BE49-F238E27FC236}">
                <a16:creationId xmlns:a16="http://schemas.microsoft.com/office/drawing/2014/main" id="{55EF42B1-D4D8-41FB-8558-85A5F7F2A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29" y="4014660"/>
            <a:ext cx="2637854" cy="287022"/>
          </a:xfrm>
          <a:prstGeom prst="roundRect">
            <a:avLst>
              <a:gd name="adj" fmla="val 16667"/>
            </a:avLst>
          </a:prstGeom>
          <a:solidFill>
            <a:srgbClr val="666699">
              <a:alpha val="49803"/>
            </a:srgbClr>
          </a:solidFill>
          <a:ln w="38100" cmpd="dbl">
            <a:solidFill>
              <a:srgbClr val="003399"/>
            </a:solidFill>
            <a:round/>
            <a:headEnd/>
            <a:tailEnd/>
          </a:ln>
        </p:spPr>
        <p:txBody>
          <a:bodyPr wrap="none" lIns="127993" tIns="63997" rIns="127993" bIns="63997" anchor="ctr"/>
          <a:lstStyle/>
          <a:p>
            <a:pPr algn="ctr" rtl="1"/>
            <a:r>
              <a:rPr lang="fr-FR" dirty="0">
                <a:latin typeface="Algerian" panose="04020705040A02060702" pitchFamily="82" charset="0"/>
              </a:rPr>
              <a:t>Organisation  Chairs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0C73F4C-4535-4ABB-90C4-64CF6A71C36B}"/>
              </a:ext>
            </a:extLst>
          </p:cNvPr>
          <p:cNvSpPr/>
          <p:nvPr/>
        </p:nvSpPr>
        <p:spPr>
          <a:xfrm>
            <a:off x="157477" y="4289815"/>
            <a:ext cx="28174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600" dirty="0">
                <a:latin typeface="Arial Narrow" panose="020B0606020202030204" pitchFamily="34" charset="0"/>
              </a:rPr>
              <a:t>Dr. </a:t>
            </a:r>
            <a:r>
              <a:rPr lang="fr-FR" altLang="fr-FR" sz="1600" dirty="0" err="1">
                <a:latin typeface="Arial Narrow" panose="020B0606020202030204" pitchFamily="34" charset="0"/>
              </a:rPr>
              <a:t>Hédi</a:t>
            </a:r>
            <a:r>
              <a:rPr lang="fr-FR" altLang="fr-FR" sz="1600" dirty="0">
                <a:latin typeface="Arial Narrow" panose="020B0606020202030204" pitchFamily="34" charset="0"/>
              </a:rPr>
              <a:t> AMRI </a:t>
            </a:r>
            <a:r>
              <a:rPr lang="fr-FR" altLang="fr-FR" sz="1600" dirty="0">
                <a:latin typeface="Agency FB" panose="020B0503020202020204" pitchFamily="34" charset="0"/>
              </a:rPr>
              <a:t>(SETIT R. U.)</a:t>
            </a:r>
            <a:r>
              <a:rPr lang="fr-FR" altLang="fr-FR" sz="16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69" name="AutoShape 78">
            <a:extLst>
              <a:ext uri="{FF2B5EF4-FFF2-40B4-BE49-F238E27FC236}">
                <a16:creationId xmlns:a16="http://schemas.microsoft.com/office/drawing/2014/main" id="{7A2E3B46-5653-4D6B-93A9-CD3390DDC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338" y="2976166"/>
            <a:ext cx="2637854" cy="287022"/>
          </a:xfrm>
          <a:prstGeom prst="roundRect">
            <a:avLst>
              <a:gd name="adj" fmla="val 16667"/>
            </a:avLst>
          </a:prstGeom>
          <a:solidFill>
            <a:srgbClr val="666699">
              <a:alpha val="49803"/>
            </a:srgbClr>
          </a:solidFill>
          <a:ln w="38100" cmpd="dbl">
            <a:solidFill>
              <a:srgbClr val="003399"/>
            </a:solidFill>
            <a:round/>
            <a:headEnd/>
            <a:tailEnd/>
          </a:ln>
        </p:spPr>
        <p:txBody>
          <a:bodyPr wrap="none" lIns="127993" tIns="63997" rIns="127993" bIns="63997" anchor="ctr"/>
          <a:lstStyle/>
          <a:p>
            <a:pPr algn="ctr" rtl="1"/>
            <a:r>
              <a:rPr lang="fr-FR" dirty="0">
                <a:latin typeface="Algerian" panose="04020705040A02060702" pitchFamily="82" charset="0"/>
              </a:rPr>
              <a:t>Scientific Chairs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7857856-050C-4686-A30D-8F271CE5B508}"/>
              </a:ext>
            </a:extLst>
          </p:cNvPr>
          <p:cNvSpPr/>
          <p:nvPr/>
        </p:nvSpPr>
        <p:spPr>
          <a:xfrm>
            <a:off x="105267" y="3265587"/>
            <a:ext cx="29559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600" dirty="0">
                <a:latin typeface="Arial Narrow" panose="020B0606020202030204" pitchFamily="34" charset="0"/>
              </a:rPr>
              <a:t>Pr. Mounir SAYADI </a:t>
            </a:r>
            <a:r>
              <a:rPr lang="fr-FR" altLang="fr-FR" sz="1600" dirty="0">
                <a:latin typeface="Agency FB" panose="020B0503020202020204" pitchFamily="34" charset="0"/>
              </a:rPr>
              <a:t>(</a:t>
            </a:r>
            <a:r>
              <a:rPr lang="fr-FR" sz="1600" dirty="0">
                <a:latin typeface="Agency FB" panose="020B0503020202020204" pitchFamily="34" charset="0"/>
              </a:rPr>
              <a:t>SIME </a:t>
            </a:r>
            <a:r>
              <a:rPr lang="fr-FR" sz="1600" dirty="0" err="1">
                <a:latin typeface="Agency FB" panose="020B0503020202020204" pitchFamily="34" charset="0"/>
              </a:rPr>
              <a:t>Lab</a:t>
            </a:r>
            <a:r>
              <a:rPr lang="fr-FR" altLang="fr-FR" sz="1600" dirty="0">
                <a:latin typeface="Agency FB" panose="020B0503020202020204" pitchFamily="34" charset="0"/>
              </a:rPr>
              <a:t>)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1600" dirty="0">
                <a:latin typeface="Arial Narrow" panose="020B0606020202030204" pitchFamily="34" charset="0"/>
              </a:rPr>
              <a:t>Pr. Naoufel KRAIEM </a:t>
            </a:r>
            <a:r>
              <a:rPr lang="fr-FR" altLang="fr-FR" sz="1600" dirty="0">
                <a:latin typeface="Agency FB" panose="020B0503020202020204" pitchFamily="34" charset="0"/>
              </a:rPr>
              <a:t>(U. C.)</a:t>
            </a:r>
            <a:r>
              <a:rPr lang="fr-FR" altLang="fr-FR" sz="16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5F8138-2A43-4C54-8190-739CA6253372}"/>
              </a:ext>
            </a:extLst>
          </p:cNvPr>
          <p:cNvSpPr/>
          <p:nvPr/>
        </p:nvSpPr>
        <p:spPr>
          <a:xfrm>
            <a:off x="387964" y="5331713"/>
            <a:ext cx="2473754" cy="276999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FF00"/>
                </a:solidFill>
              </a:rPr>
              <a:t>The number of places is LIMITED</a:t>
            </a:r>
            <a:endParaRPr lang="fr-FR" sz="1200" dirty="0">
              <a:solidFill>
                <a:srgbClr val="FFFF00"/>
              </a:solidFill>
            </a:endParaRPr>
          </a:p>
        </p:txBody>
      </p:sp>
      <p:pic>
        <p:nvPicPr>
          <p:cNvPr id="63" name="Image 62">
            <a:extLst>
              <a:ext uri="{FF2B5EF4-FFF2-40B4-BE49-F238E27FC236}">
                <a16:creationId xmlns:a16="http://schemas.microsoft.com/office/drawing/2014/main" id="{3213E2BC-AF29-416E-B893-3E10A237E94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64302" y="11700037"/>
            <a:ext cx="698323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90" descr="LOGO%20ISBS%20FR">
            <a:extLst>
              <a:ext uri="{FF2B5EF4-FFF2-40B4-BE49-F238E27FC236}">
                <a16:creationId xmlns:a16="http://schemas.microsoft.com/office/drawing/2014/main" id="{740C912B-63FF-44DE-A928-F535B4020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09957" y="10911708"/>
            <a:ext cx="899883" cy="6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51">
            <a:extLst>
              <a:ext uri="{FF2B5EF4-FFF2-40B4-BE49-F238E27FC236}">
                <a16:creationId xmlns:a16="http://schemas.microsoft.com/office/drawing/2014/main" id="{DC6D6CDB-0855-41D5-B595-C682CFB47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8691" y="10901376"/>
            <a:ext cx="52177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2">
            <a:extLst>
              <a:ext uri="{FF2B5EF4-FFF2-40B4-BE49-F238E27FC236}">
                <a16:creationId xmlns:a16="http://schemas.microsoft.com/office/drawing/2014/main" id="{89AFF959-D58C-4973-A53B-D6FCA1348C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55" b="15463"/>
          <a:stretch/>
        </p:blipFill>
        <p:spPr bwMode="auto">
          <a:xfrm>
            <a:off x="6672188" y="10901165"/>
            <a:ext cx="899883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2" descr="Résultat de recherche d'images pour &quot;université centrale&quot;">
            <a:extLst>
              <a:ext uri="{FF2B5EF4-FFF2-40B4-BE49-F238E27FC236}">
                <a16:creationId xmlns:a16="http://schemas.microsoft.com/office/drawing/2014/main" id="{0CE5DC5B-8F90-49EA-8464-117A463ED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717" y="10937165"/>
            <a:ext cx="1789605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Image 75">
            <a:extLst>
              <a:ext uri="{FF2B5EF4-FFF2-40B4-BE49-F238E27FC236}">
                <a16:creationId xmlns:a16="http://schemas.microsoft.com/office/drawing/2014/main" id="{36CDBBE4-AFFA-460B-BF64-B06A88EAD1B4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7797" t="10289" r="80863" b="24750"/>
          <a:stretch/>
        </p:blipFill>
        <p:spPr>
          <a:xfrm>
            <a:off x="7364068" y="11698142"/>
            <a:ext cx="603298" cy="648000"/>
          </a:xfrm>
          <a:prstGeom prst="rect">
            <a:avLst/>
          </a:prstGeom>
        </p:spPr>
      </p:pic>
      <p:sp>
        <p:nvSpPr>
          <p:cNvPr id="77" name="AutoShape 78">
            <a:extLst>
              <a:ext uri="{FF2B5EF4-FFF2-40B4-BE49-F238E27FC236}">
                <a16:creationId xmlns:a16="http://schemas.microsoft.com/office/drawing/2014/main" id="{AC0D63C0-E788-4011-A664-BE597D325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384" y="1723395"/>
            <a:ext cx="2562387" cy="287022"/>
          </a:xfrm>
          <a:prstGeom prst="roundRect">
            <a:avLst>
              <a:gd name="adj" fmla="val 16667"/>
            </a:avLst>
          </a:prstGeom>
          <a:solidFill>
            <a:srgbClr val="666699">
              <a:alpha val="49803"/>
            </a:srgbClr>
          </a:solidFill>
          <a:ln w="38100" cmpd="dbl">
            <a:solidFill>
              <a:srgbClr val="003399"/>
            </a:solidFill>
            <a:round/>
            <a:headEnd/>
            <a:tailEnd/>
          </a:ln>
        </p:spPr>
        <p:txBody>
          <a:bodyPr wrap="none" lIns="127993" tIns="63997" rIns="127993" bIns="63997" anchor="ctr"/>
          <a:lstStyle/>
          <a:p>
            <a:pPr algn="r" rtl="1"/>
            <a:r>
              <a:rPr lang="fr-FR" dirty="0">
                <a:latin typeface="Algerian" panose="04020705040A02060702" pitchFamily="82" charset="0"/>
              </a:rPr>
              <a:t>General  Chairs</a:t>
            </a:r>
          </a:p>
        </p:txBody>
      </p:sp>
      <p:pic>
        <p:nvPicPr>
          <p:cNvPr id="78" name="Picture 4" descr="Résultat de recherche d'images pour &quot;ieee&quot;">
            <a:extLst>
              <a:ext uri="{FF2B5EF4-FFF2-40B4-BE49-F238E27FC236}">
                <a16:creationId xmlns:a16="http://schemas.microsoft.com/office/drawing/2014/main" id="{0E34E3EF-BD0A-4DA4-B6EB-DE72BD3CB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7" y="1017995"/>
            <a:ext cx="1188000" cy="46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1954586-6FB7-4889-9F54-2F68DCC3A07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88" y="11664037"/>
            <a:ext cx="1139406" cy="648000"/>
          </a:xfrm>
          <a:prstGeom prst="rect">
            <a:avLst/>
          </a:prstGeom>
        </p:spPr>
      </p:pic>
      <p:pic>
        <p:nvPicPr>
          <p:cNvPr id="1026" name="Picture 2" descr="Résultat de recherche d'images pour &quot;Bouaicha travel&quot;">
            <a:extLst>
              <a:ext uri="{FF2B5EF4-FFF2-40B4-BE49-F238E27FC236}">
                <a16:creationId xmlns:a16="http://schemas.microsoft.com/office/drawing/2014/main" id="{A124843A-3C17-44D6-A29F-29D8982F2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42" y="11682037"/>
            <a:ext cx="125788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T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T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2847</TotalTime>
  <Words>482</Words>
  <Application>Microsoft Office PowerPoint</Application>
  <PresentationFormat>A3 Paper (297x420 mm)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Adobe Caslon Pro Bold</vt:lpstr>
      <vt:lpstr>Agency FB</vt:lpstr>
      <vt:lpstr>Algerian</vt:lpstr>
      <vt:lpstr>Arial</vt:lpstr>
      <vt:lpstr>Arial Narrow</vt:lpstr>
      <vt:lpstr>Bernard MT Condensed</vt:lpstr>
      <vt:lpstr>Freestyle Script</vt:lpstr>
      <vt:lpstr>Impact</vt:lpstr>
      <vt:lpstr>Lucida Calligraphy</vt:lpstr>
      <vt:lpstr>Times New Roman</vt:lpstr>
      <vt:lpstr>Wingdings</vt:lpstr>
      <vt:lpstr>Modèle par défaut</vt:lpstr>
      <vt:lpstr>PowerPoint Presentation</vt:lpstr>
    </vt:vector>
  </TitlesOfParts>
  <Company>SETIT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Invité</dc:creator>
  <cp:lastModifiedBy>BOUHLEL MOHAMED SLIM</cp:lastModifiedBy>
  <cp:revision>268</cp:revision>
  <cp:lastPrinted>2015-12-04T13:49:17Z</cp:lastPrinted>
  <dcterms:created xsi:type="dcterms:W3CDTF">2006-07-11T12:40:45Z</dcterms:created>
  <dcterms:modified xsi:type="dcterms:W3CDTF">2019-12-11T12:46:06Z</dcterms:modified>
</cp:coreProperties>
</file>